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0" r:id="rId5"/>
  </p:sldMasterIdLst>
  <p:sldIdLst>
    <p:sldId id="265" r:id="rId6"/>
    <p:sldId id="288" r:id="rId7"/>
    <p:sldId id="315" r:id="rId8"/>
    <p:sldId id="316" r:id="rId9"/>
    <p:sldId id="317" r:id="rId10"/>
    <p:sldId id="312" r:id="rId11"/>
    <p:sldId id="289" r:id="rId12"/>
    <p:sldId id="295" r:id="rId13"/>
    <p:sldId id="330" r:id="rId14"/>
    <p:sldId id="313" r:id="rId15"/>
    <p:sldId id="296" r:id="rId16"/>
    <p:sldId id="297" r:id="rId17"/>
    <p:sldId id="327" r:id="rId18"/>
    <p:sldId id="328" r:id="rId19"/>
    <p:sldId id="329" r:id="rId20"/>
    <p:sldId id="307" r:id="rId21"/>
    <p:sldId id="311" r:id="rId22"/>
    <p:sldId id="331" r:id="rId23"/>
    <p:sldId id="322" r:id="rId24"/>
    <p:sldId id="323" r:id="rId25"/>
    <p:sldId id="326" r:id="rId26"/>
    <p:sldId id="308" r:id="rId27"/>
    <p:sldId id="30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19" autoAdjust="0"/>
  </p:normalViewPr>
  <p:slideViewPr>
    <p:cSldViewPr snapToGrid="0">
      <p:cViewPr varScale="1">
        <p:scale>
          <a:sx n="80" d="100"/>
          <a:sy n="80" d="100"/>
        </p:scale>
        <p:origin x="10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8/16/2020</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84141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8/16/2020</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74721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8/16/2020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49357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8/16/2020</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0582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8/16/2020</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777782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8/16/2020</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977335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8/16/2020</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908425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8/16/2020</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049368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8/16/2020</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699449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8/16/2020</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71122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8/16/2020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838705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8/16/2020</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20427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8/16/2020</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24905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8/16/2020</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423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8/16/2020</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94820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8/16/2020</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62097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8/16/2020</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951615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8/16/2020</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60894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8/16/2020</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274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8/16/2020</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435202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3.gif"/><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3.xml"/><Relationship Id="rId5" Type="http://schemas.openxmlformats.org/officeDocument/2006/relationships/image" Target="../media/image3.gif"/><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4.xml"/><Relationship Id="rId5" Type="http://schemas.openxmlformats.org/officeDocument/2006/relationships/image" Target="../media/image3.gif"/><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5.xml"/><Relationship Id="rId5" Type="http://schemas.openxmlformats.org/officeDocument/2006/relationships/image" Target="../media/image3.gif"/><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8" Type="http://schemas.openxmlformats.org/officeDocument/2006/relationships/hyperlink" Target="https://frontofficesports.com/homage-unveils-pop-up-shop-at-mlb-asg/" TargetMode="External"/><Relationship Id="rId13" Type="http://schemas.openxmlformats.org/officeDocument/2006/relationships/image" Target="../media/image3.gif"/><Relationship Id="rId3" Type="http://schemas.openxmlformats.org/officeDocument/2006/relationships/hyperlink" Target="https://www.nike.com/launch/t/snkrs-atlanta-southern-sneaker-hospitality" TargetMode="External"/><Relationship Id="rId7" Type="http://schemas.openxmlformats.org/officeDocument/2006/relationships/hyperlink" Target="https://www.highsnobiety.com/p/nike-air-max-270-paris-pop-up/" TargetMode="External"/><Relationship Id="rId12" Type="http://schemas.openxmlformats.org/officeDocument/2006/relationships/hyperlink" Target="https://www.baltimoreravens.com/news/ravens-launch-pop-up-shop-with-exclusive-merchandise" TargetMode="External"/><Relationship Id="rId2" Type="http://schemas.openxmlformats.org/officeDocument/2006/relationships/hyperlink" Target="https://www.usatoday.com/story/money/2020/02/13/nintendo-opens-game-lounges-at-us-airports/41220321/" TargetMode="External"/><Relationship Id="rId1" Type="http://schemas.openxmlformats.org/officeDocument/2006/relationships/slideLayout" Target="../slideLayouts/slideLayout11.xml"/><Relationship Id="rId6" Type="http://schemas.openxmlformats.org/officeDocument/2006/relationships/hyperlink" Target="https://www.engadget.com/2019-02-03-nike-snkrs-atlanta-pop-up-store.html" TargetMode="External"/><Relationship Id="rId11" Type="http://schemas.openxmlformats.org/officeDocument/2006/relationships/hyperlink" Target="https://www.lagalaxy.com/post/2020/03/07/la-galaxy-open-pop-shop-venice-beach-vbfc" TargetMode="External"/><Relationship Id="rId5" Type="http://schemas.openxmlformats.org/officeDocument/2006/relationships/hyperlink" Target="https://www.thestorefront.com/mag/4-pop-up-stores-sur-le-theme-du-sport/" TargetMode="External"/><Relationship Id="rId10" Type="http://schemas.openxmlformats.org/officeDocument/2006/relationships/hyperlink" Target="https://www.edsheeran.com/popups" TargetMode="External"/><Relationship Id="rId4" Type="http://schemas.openxmlformats.org/officeDocument/2006/relationships/hyperlink" Target="https://www.commarts.com/exhibit/nike-pop-up-store" TargetMode="External"/><Relationship Id="rId9" Type="http://schemas.openxmlformats.org/officeDocument/2006/relationships/hyperlink" Target="https://magazine.promomarketing.com/article/pop-up-stores-are-the-new-normal-in-music-merch/"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openxmlformats.org/officeDocument/2006/relationships/image" Target="../media/image3.gif"/><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Lesson 3.4</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6" name="Picture 6" descr="Nintendo will host Switch pop-up lounges in four US airports ...">
            <a:extLst>
              <a:ext uri="{FF2B5EF4-FFF2-40B4-BE49-F238E27FC236}">
                <a16:creationId xmlns:a16="http://schemas.microsoft.com/office/drawing/2014/main" id="{A89BE787-312A-4CBA-8311-0695C707DB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C50FE5D1-FC76-4735-8A69-58A247881F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355033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Homage &amp; MLB All-Star Festivities</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Last year, clothing brand Homage opened a baseball-themed pop-up in Cleveland during Major League Baseball’s All-Star festivities, selling unreleased clothing commemorating the United States women’s national soccer team’s World Cup victory, WWE and NBA merchandise in addition to the company’s Major League Baseball products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Elliott May, vice president of business and licensing at Homage, said in an interview that the company has found success launching pop-up shops alongside big sports events.  </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8" name="Picture 4">
            <a:extLst>
              <a:ext uri="{FF2B5EF4-FFF2-40B4-BE49-F238E27FC236}">
                <a16:creationId xmlns:a16="http://schemas.microsoft.com/office/drawing/2014/main" id="{89AD181A-3CD4-4230-90E8-469C5014B4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3845" y="79511"/>
            <a:ext cx="4147599" cy="553013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B9765A18-E1A3-462C-A66E-ADA23B04F3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3014" y="3429000"/>
            <a:ext cx="4370566" cy="3277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490816"/>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Nike Pop-Ups</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721078"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Nike has launched pop-ups around the world, including a shipping container converted into a Nike “store” in Berlin, a SNKRS-branded (a Nike app) retail experience at the Super Bowl in Atlanta, and dropped an exclusive Air-Max sneaker at a pop-up in France.</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Nike sold </a:t>
            </a:r>
            <a:r>
              <a:rPr lang="en-US" dirty="0">
                <a:solidFill>
                  <a:srgbClr val="FFFFFF"/>
                </a:solidFill>
                <a:latin typeface="Franklin Gothic Book" panose="020F0502020204030204"/>
              </a:rPr>
              <a:t>exclusive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SNKRS merchandise at its SNKRS pop-up.  The pop-up also featured a vending machine that served SNKRS and city of Atlanta-themed swag for free, such as stickers, pins and smartphone cases. To </a:t>
            </a:r>
            <a:r>
              <a:rPr lang="en-US" dirty="0">
                <a:solidFill>
                  <a:srgbClr val="FFFFFF"/>
                </a:solidFill>
                <a:latin typeface="Franklin Gothic Book" panose="020F0502020204030204"/>
              </a:rPr>
              <a:t>get the freebies, consumers had to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scan their “Nike+ Pass”, a QR code in the profile section of the consumers’ SNKRS app.</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descr="Nike Opens SNKRS Pop-Up Shop In Atlanta">
            <a:extLst>
              <a:ext uri="{FF2B5EF4-FFF2-40B4-BE49-F238E27FC236}">
                <a16:creationId xmlns:a16="http://schemas.microsoft.com/office/drawing/2014/main" id="{184CCF90-42CC-455A-B302-07B0C7876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502" y="3998899"/>
            <a:ext cx="4062569" cy="230421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950852E8-A860-47FE-A0B5-28BE1CBF3C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0645" y="3998896"/>
            <a:ext cx="3280374" cy="230331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Nike's Coolest Pop-Up Shops and Retail Environments | Pop up shops ...">
            <a:extLst>
              <a:ext uri="{FF2B5EF4-FFF2-40B4-BE49-F238E27FC236}">
                <a16:creationId xmlns:a16="http://schemas.microsoft.com/office/drawing/2014/main" id="{8421F82B-209B-4679-8BFF-297956E4E0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6415" y="-96583"/>
            <a:ext cx="5774966" cy="3233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034587"/>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Ed Sheeran “No. 6 Collaborations Project”</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Ed Sheeran opened pop-up stores that coincided with the release of his album, the “No. 6 Collaborations Project.” Each store was only open for a few hours.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Sheeran branded pop-up stores included city-centric signage and limited-edition apparel, as well as interactive experiences and appeared in the United States (including NYC, Philadelphia, Boston, Detroit, Chicago, Seattle, LA among others), as well as Spain, the Netherlands, Japan, South Africa, France, Ireland, Brazil, Belgium, New Zealand, Australia, Canada, Malaysia and the United Kingdom.</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Image">
            <a:extLst>
              <a:ext uri="{FF2B5EF4-FFF2-40B4-BE49-F238E27FC236}">
                <a16:creationId xmlns:a16="http://schemas.microsoft.com/office/drawing/2014/main" id="{ECA82F40-02BD-4328-8FFB-9CF571A532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1803" y="164267"/>
            <a:ext cx="4896721" cy="3667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68C7052-197E-41F5-A1AA-9964A970C7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1803" y="3884743"/>
            <a:ext cx="4897632" cy="2746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66579"/>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Under </a:t>
            </a:r>
            <a:r>
              <a:rPr kumimoji="0" lang="en-US" sz="3700" b="0" i="0" u="none" strike="noStrike" kern="1200" cap="none" spc="-50" normalizeH="0" baseline="0" noProof="0" dirty="0" err="1">
                <a:ln>
                  <a:noFill/>
                </a:ln>
                <a:solidFill>
                  <a:srgbClr val="FFFFFF"/>
                </a:solidFill>
                <a:effectLst/>
                <a:uLnTx/>
                <a:uFillTx/>
                <a:latin typeface="Bookman Old Style" panose="020F0302020204030204"/>
                <a:ea typeface="+mj-ea"/>
                <a:cs typeface="+mj-cs"/>
              </a:rPr>
              <a:t>Armour</a:t>
            </a: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 in Paris, France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For 3 days, Parisians had the pleasure of being able to get acquainted with the American sports brand Under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Armour</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in a temporary storefront. Designed as an experiential space dedicated to training, the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Savly</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x Under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Armour</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pop-up store brought gym training to an immersive and connected experience.</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2">
            <a:extLst>
              <a:ext uri="{FF2B5EF4-FFF2-40B4-BE49-F238E27FC236}">
                <a16:creationId xmlns:a16="http://schemas.microsoft.com/office/drawing/2014/main" id="{638FE9B5-16B5-4B7D-A9E5-4B092E284F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1890" y="1176794"/>
            <a:ext cx="6756618" cy="4504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4022284"/>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Baltimore Ravens Pop-Up for the Holidays</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009334"/>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Ravens fans looking for last-minute holiday gifts are in luck.</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Ravens opened an Official Ravens Pop-Up Shop</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store will be open from Dec. 19 – 28 </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grand opening features Poe and Ravens Cheerleaders (8 a.m. - 10 a.m.), as well as a meet and greet with Ravens legend kicker Matt Stover (5 p.m. - 7 p.m.).</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store offers fans an opportunity to purchase exclusive Ravens merchandise that is only available at the Official Ravens Pop-Up Shop. For example, they have some highly-sought after Lamar Jackson jerseys for sale, but you better act fast.</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Official Ravens Pop-Up Shop will feature the largest selection of men's, women's and youth merchandise. Fans will find everything they need to support the team, including AFC North Championship apparel, outerwear, headwear, T-shirts, novelties and jerseys.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Ravens Cheerleaders, Poe and Ravens Legends are scheduled to make appearances at the Pop-Up Shop throughout the week. Poe and Ravens Cheerleaders will host "Holiday Pictures with Poe" on Dec. 23 between 11 a.m. - 1 p.m. and 5 p.m. - 7 p.m.</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4" name="Picture 6" descr="Baltimore Ravens on Twitter: &quot;Coming soon to The Shops at Canton ...">
            <a:extLst>
              <a:ext uri="{FF2B5EF4-FFF2-40B4-BE49-F238E27FC236}">
                <a16:creationId xmlns:a16="http://schemas.microsoft.com/office/drawing/2014/main" id="{7BA0BE5B-5657-4631-92CD-257C7CF5F0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6652" y="1677272"/>
            <a:ext cx="6694492" cy="3503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494658"/>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Vans Celebrates Skate Culture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Vans opened a pop-up store that returns to his first love: skateboarding, in the popular and trendy 10th district of Paris. Those who came to visit the space could not miss the theme: skate videos, photo exhibitions, skateboarding sessions … the customer found the entire Vans Skate collection and a wide range of equipment.</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a:extLst>
              <a:ext uri="{FF2B5EF4-FFF2-40B4-BE49-F238E27FC236}">
                <a16:creationId xmlns:a16="http://schemas.microsoft.com/office/drawing/2014/main" id="{2ADC3646-40BC-4F76-A00A-A5291E66F6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0341" y="1198927"/>
            <a:ext cx="6687115" cy="4460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552246"/>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Discussion questions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Nintendo will host Switch pop-up lounges in four US airports ...">
            <a:extLst>
              <a:ext uri="{FF2B5EF4-FFF2-40B4-BE49-F238E27FC236}">
                <a16:creationId xmlns:a16="http://schemas.microsoft.com/office/drawing/2014/main" id="{7F245A88-FEC1-4769-BD94-886132E14B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18D504C8-9913-474F-B390-8856683657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16512502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Discussion Questions</a:t>
            </a:r>
          </a:p>
        </p:txBody>
      </p:sp>
      <p:sp>
        <p:nvSpPr>
          <p:cNvPr id="5" name="TextBox 4">
            <a:extLst>
              <a:ext uri="{FF2B5EF4-FFF2-40B4-BE49-F238E27FC236}">
                <a16:creationId xmlns:a16="http://schemas.microsoft.com/office/drawing/2014/main" id="{A1C3FF4A-E9B3-4A81-AE49-73BA90F80067}"/>
              </a:ext>
            </a:extLst>
          </p:cNvPr>
          <p:cNvSpPr txBox="1"/>
          <p:nvPr/>
        </p:nvSpPr>
        <p:spPr>
          <a:xfrm>
            <a:off x="4440857" y="372778"/>
            <a:ext cx="7400676" cy="6961906"/>
          </a:xfrm>
          <a:prstGeom prst="rect">
            <a:avLst/>
          </a:prstGeom>
          <a:noFill/>
        </p:spPr>
        <p:txBody>
          <a:bodyPr wrap="square">
            <a:spAutoFit/>
          </a:bodyPr>
          <a:lstStyle/>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a:t>
            </a:r>
            <a:r>
              <a:rPr kumimoji="0" lang="en-US" sz="2400" b="1" i="0" u="none"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is it important for industry professionals to monitor industry trends?</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a pop-up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How long are pop-ups usually open?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do you think pop-up stores are such a popular trend in the industry?</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would a sports or entertainment brand open a pop-up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63839EC9-BA2E-46A9-83EF-D44CABF89B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42743061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a:solidFill>
                  <a:schemeClr val="bg1"/>
                </a:solidFill>
              </a:rPr>
              <a:t>Student activity</a:t>
            </a:r>
            <a:endParaRPr lang="en-US" dirty="0">
              <a:solidFill>
                <a:schemeClr val="bg1"/>
              </a:solidFill>
            </a:endParaRP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2054" name="Picture 6" descr="Nintendo will host Switch pop-up lounges in four US airports ...">
            <a:extLst>
              <a:ext uri="{FF2B5EF4-FFF2-40B4-BE49-F238E27FC236}">
                <a16:creationId xmlns:a16="http://schemas.microsoft.com/office/drawing/2014/main" id="{9BA584C8-D9E1-48A0-BD26-FE1AD94381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B4ED6EB4-0E6C-41BF-A558-A0CE0BE60B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8118553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383443"/>
            <a:ext cx="7400676" cy="5906232"/>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Activity Instructions:</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1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Imagine you are a marketing professional working for your favorite sports or esports team, video game maker, entertainment company or brand.  At the latest meeting, the company discussed the possibility of opening a pop-up store and </a:t>
            </a:r>
            <a:r>
              <a:rPr lang="en-US" sz="2200" dirty="0">
                <a:solidFill>
                  <a:prstClr val="black"/>
                </a:solidFill>
                <a:latin typeface="Franklin Gothic Book" panose="020F0502020204030204"/>
              </a:rPr>
              <a:t>the CEO has decided it would be a good idea.  They </a:t>
            </a: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assigned you with the task of determining </a:t>
            </a:r>
            <a:r>
              <a:rPr lang="en-US" sz="2200" dirty="0">
                <a:solidFill>
                  <a:prstClr val="black"/>
                </a:solidFill>
                <a:latin typeface="Franklin Gothic Book" panose="020F0502020204030204"/>
              </a:rPr>
              <a:t>a strategy for opening the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Create a presentation that you can use when you brief the CEO on your plan, following the guidelines provided in the following slide.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In your presentation, be sure to offer not only creative solutions for your store planning, but a solid explanation for how the pop-up will benefit the company.</a:t>
            </a:r>
          </a:p>
        </p:txBody>
      </p:sp>
      <p:pic>
        <p:nvPicPr>
          <p:cNvPr id="3" name="Picture 2" descr="A close up of a logo&#10;&#10;Description automatically generated">
            <a:extLst>
              <a:ext uri="{FF2B5EF4-FFF2-40B4-BE49-F238E27FC236}">
                <a16:creationId xmlns:a16="http://schemas.microsoft.com/office/drawing/2014/main" id="{311EB932-77D3-4608-A2BF-DF804F92C4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370566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440857" y="1310374"/>
            <a:ext cx="7400676" cy="4185761"/>
          </a:xfrm>
          <a:prstGeom prst="rect">
            <a:avLst/>
          </a:prstGeom>
          <a:noFill/>
        </p:spPr>
        <p:txBody>
          <a:bodyPr wrap="square">
            <a:spAutoFit/>
          </a:bodyPr>
          <a:lstStyle/>
          <a:p>
            <a:pPr lvl="0" algn="l" defTabSz="666750">
              <a:lnSpc>
                <a:spcPct val="90000"/>
              </a:lnSpc>
              <a:spcBef>
                <a:spcPct val="0"/>
              </a:spcBef>
              <a:spcAft>
                <a:spcPct val="35000"/>
              </a:spcAft>
            </a:pPr>
            <a:r>
              <a:rPr lang="en-US" sz="2800" kern="1200" dirty="0"/>
              <a:t>What are </a:t>
            </a:r>
            <a:r>
              <a:rPr lang="en-US" sz="2800" b="1" u="sng" kern="1200" dirty="0"/>
              <a:t>industry trends</a:t>
            </a:r>
            <a:r>
              <a:rPr lang="en-US" sz="2800" kern="1200" dirty="0"/>
              <a:t>?</a:t>
            </a:r>
          </a:p>
          <a:p>
            <a:pPr lvl="0" algn="l" defTabSz="666750">
              <a:lnSpc>
                <a:spcPct val="90000"/>
              </a:lnSpc>
              <a:spcBef>
                <a:spcPct val="0"/>
              </a:spcBef>
              <a:spcAft>
                <a:spcPct val="35000"/>
              </a:spcAft>
            </a:pPr>
            <a:endParaRPr lang="en-US" sz="2800" dirty="0"/>
          </a:p>
          <a:p>
            <a:pPr lvl="0" algn="l" defTabSz="666750">
              <a:lnSpc>
                <a:spcPct val="90000"/>
              </a:lnSpc>
              <a:spcBef>
                <a:spcPct val="0"/>
              </a:spcBef>
              <a:spcAft>
                <a:spcPct val="35000"/>
              </a:spcAft>
            </a:pPr>
            <a:r>
              <a:rPr lang="en-US" sz="2800" kern="1200" dirty="0"/>
              <a:t>Industry trends are patterns that occur within a specific industry. </a:t>
            </a:r>
          </a:p>
          <a:p>
            <a:pPr lvl="0" algn="l" defTabSz="666750">
              <a:lnSpc>
                <a:spcPct val="90000"/>
              </a:lnSpc>
              <a:spcBef>
                <a:spcPct val="0"/>
              </a:spcBef>
              <a:spcAft>
                <a:spcPct val="35000"/>
              </a:spcAft>
            </a:pPr>
            <a:endParaRPr lang="en-US" sz="2800" dirty="0"/>
          </a:p>
          <a:p>
            <a:pPr lvl="0" algn="l" defTabSz="666750">
              <a:lnSpc>
                <a:spcPct val="90000"/>
              </a:lnSpc>
              <a:spcBef>
                <a:spcPct val="0"/>
              </a:spcBef>
              <a:spcAft>
                <a:spcPct val="35000"/>
              </a:spcAft>
            </a:pPr>
            <a:r>
              <a:rPr lang="en-US" sz="2800" kern="1200" dirty="0"/>
              <a:t>These patterns could relate to pricing, costs, consumer behavior, manufacturing, promotions/sales strategies, distribution channels or any function of marketing.</a:t>
            </a:r>
          </a:p>
        </p:txBody>
      </p:sp>
      <p:pic>
        <p:nvPicPr>
          <p:cNvPr id="3" name="Picture 2" descr="A close up of a logo&#10;&#10;Description automatically generated">
            <a:extLst>
              <a:ext uri="{FF2B5EF4-FFF2-40B4-BE49-F238E27FC236}">
                <a16:creationId xmlns:a16="http://schemas.microsoft.com/office/drawing/2014/main" id="{E5A52EAA-2299-4C42-91D0-FF3FB806B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2442089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440857" y="240851"/>
            <a:ext cx="7400676" cy="6324808"/>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Presentation should include:</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Explain advantages and disadvantages of a pop-up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Describe, in detail, how your plan for a pop-up store will benefit the company</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How long will the store be open?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What will you sell at the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Where will the store(s) open geographically (smaller U.S. cities, how many cities, will they open globally)?</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Where will the store(s) physical location be (for example, a former restaurant space downtown, a shipping container in a trendy area, a location in the suburbs etc.)?  Why?</a:t>
            </a: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873C477A-7A69-4FEB-BF33-9AA32A8986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551952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1213008"/>
            <a:ext cx="7400676" cy="4431983"/>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Presentation should include (continued):</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R="0" lvl="0" algn="l" defTabSz="666750" rtl="0" eaLnBrk="1" fontAlgn="auto" latinLnBrk="0" hangingPunct="1">
              <a:lnSpc>
                <a:spcPct val="90000"/>
              </a:lnSpc>
              <a:spcBef>
                <a:spcPct val="0"/>
              </a:spcBef>
              <a:spcAft>
                <a:spcPct val="35000"/>
              </a:spcAft>
              <a:buClrTx/>
              <a:buSzTx/>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When will the pop-up stores open?  What time of year and why?</a:t>
            </a: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7"/>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Sketch of design of both the outside and inside of the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Communications plan:  How will consumers know about your pop-up store?  What will you do to encourage consumers to visit the store?  </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Who is your target consumer?</a:t>
            </a:r>
          </a:p>
        </p:txBody>
      </p:sp>
      <p:pic>
        <p:nvPicPr>
          <p:cNvPr id="3" name="Picture 2" descr="A close up of a logo&#10;&#10;Description automatically generated">
            <a:extLst>
              <a:ext uri="{FF2B5EF4-FFF2-40B4-BE49-F238E27FC236}">
                <a16:creationId xmlns:a16="http://schemas.microsoft.com/office/drawing/2014/main" id="{4AA83AFC-8C73-4E1F-A304-4B4AE99A97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5053357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sources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2054" name="Picture 6" descr="Nintendo will host Switch pop-up lounges in four US airports ...">
            <a:extLst>
              <a:ext uri="{FF2B5EF4-FFF2-40B4-BE49-F238E27FC236}">
                <a16:creationId xmlns:a16="http://schemas.microsoft.com/office/drawing/2014/main" id="{9BA584C8-D9E1-48A0-BD26-FE1AD94381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B4ED6EB4-0E6C-41BF-A558-A0CE0BE60B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1023861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800" dirty="0">
                <a:solidFill>
                  <a:schemeClr val="bg1"/>
                </a:solidFill>
              </a:rPr>
              <a:t>Sources</a:t>
            </a:r>
          </a:p>
        </p:txBody>
      </p:sp>
      <p:sp>
        <p:nvSpPr>
          <p:cNvPr id="3" name="TextBox 2">
            <a:extLst>
              <a:ext uri="{FF2B5EF4-FFF2-40B4-BE49-F238E27FC236}">
                <a16:creationId xmlns:a16="http://schemas.microsoft.com/office/drawing/2014/main" id="{D5446071-2D19-44EF-AA1E-54D7E6CC6728}"/>
              </a:ext>
            </a:extLst>
          </p:cNvPr>
          <p:cNvSpPr txBox="1"/>
          <p:nvPr/>
        </p:nvSpPr>
        <p:spPr>
          <a:xfrm>
            <a:off x="4397630" y="279323"/>
            <a:ext cx="7302000" cy="6247864"/>
          </a:xfrm>
          <a:prstGeom prst="rect">
            <a:avLst/>
          </a:prstGeom>
          <a:noFill/>
        </p:spPr>
        <p:txBody>
          <a:bodyPr wrap="square">
            <a:spAutoFit/>
          </a:bodyPr>
          <a:lstStyle/>
          <a:p>
            <a:pPr marL="0" marR="0">
              <a:spcBef>
                <a:spcPts val="0"/>
              </a:spcBef>
              <a:spcAft>
                <a:spcPts val="0"/>
              </a:spcAft>
            </a:pPr>
            <a:r>
              <a:rPr lang="en-US" sz="1600" dirty="0">
                <a:hlinkClick r:id="rId2"/>
              </a:rPr>
              <a:t>https://www.usatoday.com/story/money/2020/02/13/nintendo-opens-game-lounges-at-us-airports/41220321/</a:t>
            </a:r>
            <a:r>
              <a:rPr lang="en-US" sz="1600" dirty="0"/>
              <a:t> </a:t>
            </a:r>
          </a:p>
          <a:p>
            <a:pPr marL="0" marR="0">
              <a:spcBef>
                <a:spcPts val="0"/>
              </a:spcBef>
              <a:spcAft>
                <a:spcPts val="0"/>
              </a:spcAft>
            </a:pPr>
            <a:endParaRPr lang="en-US" sz="1600" dirty="0"/>
          </a:p>
          <a:p>
            <a:pPr marL="0" marR="0">
              <a:spcBef>
                <a:spcPts val="0"/>
              </a:spcBef>
              <a:spcAft>
                <a:spcPts val="0"/>
              </a:spcAft>
            </a:pPr>
            <a:r>
              <a:rPr lang="en-US" sz="1600" dirty="0">
                <a:hlinkClick r:id="rId3"/>
              </a:rPr>
              <a:t>https://www.nike.com/launch/t/snkrs-atlanta-southern-sneaker-hospitality</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4"/>
              </a:rPr>
              <a:t>https://www.commarts.com/exhibit/nike-pop-up-store</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5"/>
              </a:rPr>
              <a:t>https://www.thestorefront.com/mag/4-pop-up-stores-sur-le-theme-du-sport/</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6"/>
              </a:rPr>
              <a:t>https://www.engadget.com/2019-02-03-nike-snkrs-atlanta-pop-up-store.html</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7"/>
              </a:rPr>
              <a:t>https://www.highsnobiety.com/p/nike-air-max-270-paris-pop-up/</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8"/>
              </a:rPr>
              <a:t>https://frontofficesports.com/homage-unveils-pop-up-shop-at-mlb-asg/</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9"/>
              </a:rPr>
              <a:t>https://magazine.promomarketing.com/article/pop-up-stores-are-the-new-normal-in-music-merch/</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10"/>
              </a:rPr>
              <a:t>https://www.edsheeran.com/popups</a:t>
            </a:r>
            <a:endParaRPr lang="en-US" sz="16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hlinkClick r:id="rId11"/>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hlinkClick r:id="rId11"/>
              </a:rPr>
              <a:t>https://www.lagalaxy.com/post/2020/03/07/la-galaxy-open-pop-shop-venice-beach-vbfc</a:t>
            </a:r>
            <a:endParaRPr lang="en-US" sz="160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hlinkClick r:id="rId12"/>
              </a:rPr>
              <a:t>https://www.baltimoreravens.com/news/ravens-launch-pop-up-shop-with-exclusive-merchandise</a:t>
            </a:r>
            <a:endParaRPr lang="en-US" sz="1600" dirty="0"/>
          </a:p>
        </p:txBody>
      </p:sp>
      <p:pic>
        <p:nvPicPr>
          <p:cNvPr id="4" name="Picture 3" descr="A close up of a logo&#10;&#10;Description automatically generated">
            <a:extLst>
              <a:ext uri="{FF2B5EF4-FFF2-40B4-BE49-F238E27FC236}">
                <a16:creationId xmlns:a16="http://schemas.microsoft.com/office/drawing/2014/main" id="{4E6B4998-488F-4B1A-8177-35317D976A5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043232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739449"/>
            <a:ext cx="7400676" cy="5327612"/>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shifts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 in </a:t>
            </a:r>
            <a:r>
              <a:rPr kumimoji="0" lang="en-US" sz="2800" i="0"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Examples of shifts in industry trends:</a:t>
            </a:r>
          </a:p>
          <a:p>
            <a:pPr marL="0" marR="0" lvl="0" indent="0" algn="l" defTabSz="666750" rtl="0" eaLnBrk="1" fontAlgn="auto" latinLnBrk="0" hangingPunct="1">
              <a:lnSpc>
                <a:spcPct val="90000"/>
              </a:lnSpc>
              <a:spcBef>
                <a:spcPct val="0"/>
              </a:spcBef>
              <a:spcAft>
                <a:spcPct val="35000"/>
              </a:spcAft>
              <a:buClrTx/>
              <a:buSzTx/>
              <a:buFontTx/>
              <a:buNone/>
              <a:tabLst/>
              <a:defRPr/>
            </a:pPr>
            <a:endParaRPr lang="en-US" sz="28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Customer buying patterns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Consumer preferences / distastes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Effective marketing techniques </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Product and/or service modifications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New technology</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Efficient communication tools</a:t>
            </a:r>
          </a:p>
        </p:txBody>
      </p:sp>
      <p:pic>
        <p:nvPicPr>
          <p:cNvPr id="3" name="Picture 2" descr="A close up of a logo&#10;&#10;Description automatically generated">
            <a:extLst>
              <a:ext uri="{FF2B5EF4-FFF2-40B4-BE49-F238E27FC236}">
                <a16:creationId xmlns:a16="http://schemas.microsoft.com/office/drawing/2014/main" id="{FC5AB7F7-C5E3-4DA6-83A1-C93A837897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2010972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516835"/>
            <a:ext cx="7400676" cy="5524589"/>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How do marketers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track</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 </a:t>
            </a:r>
            <a:r>
              <a:rPr kumimoji="0" lang="en-US" sz="2800" i="0" u="none"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Monitor sports and entertainment news online</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Read trade or business magazines, journals, websites or newsletters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Consider the marketing efforts involved when attending competitor events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Attend sports/entertainment business conventions, exhibitions and events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Obtain research from sports/entertainment marketing firms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Observe activity of competitors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Communicate with others within the industry</a:t>
            </a:r>
          </a:p>
        </p:txBody>
      </p:sp>
      <p:pic>
        <p:nvPicPr>
          <p:cNvPr id="3" name="Picture 2" descr="A close up of a logo&#10;&#10;Description automatically generated">
            <a:extLst>
              <a:ext uri="{FF2B5EF4-FFF2-40B4-BE49-F238E27FC236}">
                <a16:creationId xmlns:a16="http://schemas.microsoft.com/office/drawing/2014/main" id="{8D4A3E30-CDFE-4C93-B55D-E521ABEC9E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347160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278296"/>
            <a:ext cx="7400676" cy="6761851"/>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some </a:t>
            </a:r>
            <a:r>
              <a:rPr lang="en-US" sz="2800" dirty="0">
                <a:solidFill>
                  <a:prstClr val="black"/>
                </a:solidFill>
                <a:latin typeface="Franklin Gothic Book" panose="020F0502020204030204"/>
              </a:rPr>
              <a:t>examples of </a:t>
            </a:r>
            <a:r>
              <a:rPr lang="en-US" sz="2800" b="1" u="sng" dirty="0">
                <a:solidFill>
                  <a:prstClr val="black"/>
                </a:solidFill>
                <a:latin typeface="Franklin Gothic Book" panose="020F0502020204030204"/>
              </a:rPr>
              <a:t>current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Pop-up stores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lang="en-US" sz="2400" dirty="0">
                <a:solidFill>
                  <a:prstClr val="black"/>
                </a:solidFill>
                <a:latin typeface="Franklin Gothic Book" panose="020F0502020204030204"/>
              </a:rPr>
              <a:t>Augmented/Virtual Reality </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r>
              <a:rPr lang="en-US" sz="2400" dirty="0">
                <a:solidFill>
                  <a:prstClr val="black"/>
                </a:solidFill>
                <a:latin typeface="Franklin Gothic Book" panose="020F0502020204030204"/>
              </a:rPr>
              <a:t>B</a:t>
            </a:r>
            <a:r>
              <a:rPr kumimoji="0" lang="en-US" sz="2400" b="0" i="0" u="none" strike="noStrike" kern="1200" cap="none" spc="0" normalizeH="0" baseline="0" noProof="0" dirty="0" err="1">
                <a:ln>
                  <a:noFill/>
                </a:ln>
                <a:solidFill>
                  <a:prstClr val="black"/>
                </a:solidFill>
                <a:effectLst/>
                <a:uLnTx/>
                <a:uFillTx/>
                <a:latin typeface="Franklin Gothic Book" panose="020F0502020204030204"/>
                <a:ea typeface="+mn-ea"/>
                <a:cs typeface="+mn-cs"/>
              </a:rPr>
              <a:t>lockbuster</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 worlds” at theme parks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Creative approaches to footwear and apparel</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Targeting of the female demographic</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More and more tech in stadiums and arenas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Promotions celebrating franchise history and community</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“One-off” re-brands in MiLB</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 Culture Themed Promotions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Gamification</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ABCE890E-4761-4F0A-8BD0-60DF082DEC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090059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What is a pop-up store?</a:t>
            </a:r>
          </a:p>
        </p:txBody>
      </p:sp>
      <p:sp>
        <p:nvSpPr>
          <p:cNvPr id="5" name="TextBox 4">
            <a:extLst>
              <a:ext uri="{FF2B5EF4-FFF2-40B4-BE49-F238E27FC236}">
                <a16:creationId xmlns:a16="http://schemas.microsoft.com/office/drawing/2014/main" id="{503427F3-30B0-4999-B081-91FFA13245C3}"/>
              </a:ext>
            </a:extLst>
          </p:cNvPr>
          <p:cNvSpPr txBox="1"/>
          <p:nvPr/>
        </p:nvSpPr>
        <p:spPr>
          <a:xfrm>
            <a:off x="4440857" y="372778"/>
            <a:ext cx="7400676" cy="6315575"/>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 </a:t>
            </a:r>
            <a:r>
              <a:rPr kumimoji="0" lang="en-US" sz="2400" b="1" i="0" u="sng" strike="noStrike" kern="1200" cap="none" spc="0" normalizeH="0" baseline="0" noProof="0" dirty="0">
                <a:ln>
                  <a:noFill/>
                </a:ln>
                <a:solidFill>
                  <a:prstClr val="black"/>
                </a:solidFill>
                <a:effectLst/>
                <a:uLnTx/>
                <a:uFillTx/>
                <a:latin typeface="Franklin Gothic Book" panose="020F0502020204030204"/>
                <a:ea typeface="+mn-ea"/>
                <a:cs typeface="+mn-cs"/>
              </a:rPr>
              <a:t>pop-up</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 refers to the concept of opening a short-term sales space, often launched as a promotional tool to create awareness and build interest for new products</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Pop-ups are typically only open from a few days to a month but provide opportunities for consumers to physically interact with a product </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Pop-ups provide a less expensive alternative to retail because a business does not commit to a long-term lease </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According to the American Marketing Association, the pop-up concept is now estimated to be a $50 billion industry</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4BC0B5DB-28AE-4CE6-BF31-3A5332CC5F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554149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Pop-Up Stores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a:solidFill>
                  <a:schemeClr val="bg1"/>
                </a:solidFill>
              </a:rPr>
              <a:t>Industry trends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6" name="Picture 6" descr="Nintendo will host Switch pop-up lounges in four US airports ...">
            <a:extLst>
              <a:ext uri="{FF2B5EF4-FFF2-40B4-BE49-F238E27FC236}">
                <a16:creationId xmlns:a16="http://schemas.microsoft.com/office/drawing/2014/main" id="{7C2A59FB-DE89-4CB7-98CE-1552D22AA2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E89A54B3-3730-4FFB-9B6D-435F65E2BC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4240338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Nintendo Switch Airport “Lounge”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Nintendo opened “Switch On The Go pop-up lounges” at several U.S. airports, including Dulles International, Tacoma International &amp; O'Hare.  They were open for about six weeks, and offered travelers access to charging ports along with playable Switch demos in both handheld and TV mode. </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Some of Nintendo's most popular games were available, including "The Legend of Zelda: Breath of the Wild," "Mario Kart 8 Deluxe" and "Super Mario Odyssey.“</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Travelers who visited the lounge were given a free Switch-branded luggage handle wrap and a $10 coupon to use at Target on a Nintendo purchase of $75 or more. Visitors were also able to place orders for Switch, Switch Lite and a selection of games and merchandise.</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4098" name="Picture 2" descr="Nintendo will host Switch pop-up lounges in four US airports ...">
            <a:extLst>
              <a:ext uri="{FF2B5EF4-FFF2-40B4-BE49-F238E27FC236}">
                <a16:creationId xmlns:a16="http://schemas.microsoft.com/office/drawing/2014/main" id="{0894A294-0BD6-4772-9DDB-7E28E4C048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9847" y="164267"/>
            <a:ext cx="5908102" cy="344626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Nintendo Opening Pop-Up Lounge At O'Hare">
            <a:extLst>
              <a:ext uri="{FF2B5EF4-FFF2-40B4-BE49-F238E27FC236}">
                <a16:creationId xmlns:a16="http://schemas.microsoft.com/office/drawing/2014/main" id="{7C13DE15-046E-4D2B-ADAE-CC9B8C3D00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956" y="3702717"/>
            <a:ext cx="4598504" cy="3064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7514898"/>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LA Galaxy Celebrates 25 Years with Pop-Up</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25 years of soccer in Los Angeles is underway.</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To round out LA Galaxy week and the celebration of the silver anniversary, the LA Galaxy are hosting a one-day pop-up shop in Venice Beach on Sunday, March 8 in partnership with Venice Beach Football Club. The 25th Season Celebration kit will be on sale, as </a:t>
            </a:r>
            <a:r>
              <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rPr>
              <a:t>well as s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other new club merchandise.</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In the afternoon, LA Galaxy legend and original superstar Cobi Jones will make an appearance for photos and autographs before taking the court with VBFC for pickup soccer.</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pop-up shop is located adjacent to the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Chicharito</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mural, installed on February 23 by artist Gustavo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Zermeño</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Jr. and complete with other Galaxy legends.</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7939C7FF-054C-469B-8634-63098F1D985B}"/>
              </a:ext>
            </a:extLst>
          </p:cNvPr>
          <p:cNvPicPr>
            <a:picLocks noChangeAspect="1"/>
          </p:cNvPicPr>
          <p:nvPr/>
        </p:nvPicPr>
        <p:blipFill>
          <a:blip r:embed="rId2"/>
          <a:stretch>
            <a:fillRect/>
          </a:stretch>
        </p:blipFill>
        <p:spPr>
          <a:xfrm>
            <a:off x="6033847" y="350488"/>
            <a:ext cx="5535019" cy="6157020"/>
          </a:xfrm>
          <a:prstGeom prst="rect">
            <a:avLst/>
          </a:prstGeom>
        </p:spPr>
      </p:pic>
    </p:spTree>
    <p:extLst>
      <p:ext uri="{BB962C8B-B14F-4D97-AF65-F5344CB8AC3E}">
        <p14:creationId xmlns:p14="http://schemas.microsoft.com/office/powerpoint/2010/main" val="1412417781"/>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1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2.xml><?xml version="1.0" encoding="utf-8"?>
<a:theme xmlns:a="http://schemas.openxmlformats.org/drawingml/2006/main" name="2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Override1.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2.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3.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4.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5.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2E5ECA37-C458-4BA2-A090-D7A19E07B434}">
  <ds:schemaRefs>
    <ds:schemaRef ds:uri="http://schemas.microsoft.com/sharepoint/v3/contenttype/forms"/>
  </ds:schemaRefs>
</ds:datastoreItem>
</file>

<file path=customXml/itemProps2.xml><?xml version="1.0" encoding="utf-8"?>
<ds:datastoreItem xmlns:ds="http://schemas.openxmlformats.org/officeDocument/2006/customXml" ds:itemID="{7A26AAF5-6CFC-4C52-B7DF-08410EDE67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4F503EC-3FFF-4193-A86F-39150E2BAC75}">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otalTime>5117</TotalTime>
  <Words>1754</Words>
  <Application>Microsoft Office PowerPoint</Application>
  <PresentationFormat>Widescreen</PresentationFormat>
  <Paragraphs>167</Paragraphs>
  <Slides>23</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Bookman Old Style</vt:lpstr>
      <vt:lpstr>Calibri</vt:lpstr>
      <vt:lpstr>Franklin Gothic Book</vt:lpstr>
      <vt:lpstr>1_RetrospectVTI</vt:lpstr>
      <vt:lpstr>2_RetrospectVTI</vt:lpstr>
      <vt:lpstr>Industry Trends</vt:lpstr>
      <vt:lpstr>Industry Trends</vt:lpstr>
      <vt:lpstr>Industry Trends</vt:lpstr>
      <vt:lpstr>Industry Trends</vt:lpstr>
      <vt:lpstr>Industry Trends</vt:lpstr>
      <vt:lpstr>What is a pop-up store?</vt:lpstr>
      <vt:lpstr>Pop-Up Stores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Industry Trends</vt:lpstr>
      <vt:lpstr>Discussion Questions</vt:lpstr>
      <vt:lpstr>Industry Trends</vt:lpstr>
      <vt:lpstr>Student Activity</vt:lpstr>
      <vt:lpstr>Student Activity</vt:lpstr>
      <vt:lpstr>Student Activity</vt:lpstr>
      <vt:lpstr>Industry Trends</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Industry Trends</dc:title>
  <dc:creator>Chris Lindauer</dc:creator>
  <cp:lastModifiedBy>Chris Lindauer</cp:lastModifiedBy>
  <cp:revision>39</cp:revision>
  <dcterms:created xsi:type="dcterms:W3CDTF">2020-08-09T22:30:43Z</dcterms:created>
  <dcterms:modified xsi:type="dcterms:W3CDTF">2020-08-17T00:59:09Z</dcterms:modified>
</cp:coreProperties>
</file>